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1" r:id="rId5"/>
    <p:sldId id="262" r:id="rId6"/>
    <p:sldId id="269" r:id="rId7"/>
    <p:sldId id="267" r:id="rId8"/>
    <p:sldId id="258" r:id="rId9"/>
    <p:sldId id="259" r:id="rId10"/>
    <p:sldId id="260" r:id="rId11"/>
    <p:sldId id="263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google.com/document/d/1n7zfsFbhBqzNkdfycozMDcF8YOmQ_fPRgnD2dK78myg/edit?usp=shar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spreadsheets/d/1cOvvCa6Q8czYWKttwOCGatsR6F-4WGxMRaG2YxKQC2g/edit?usp=shar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spreadsheets/d/1sS5dfuNFfoQsIoFih8iXusOau7qsWY_Nl8zCwTdAPBg/edit?usp=shar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comunicacion.emergentes/videos/1048052255358313/" TargetMode="External"/><Relationship Id="rId4" Type="http://schemas.openxmlformats.org/officeDocument/2006/relationships/hyperlink" Target="https://www.youtube.com/watch?v=fE-c4Bj_RT0" TargetMode="External"/><Relationship Id="rId5" Type="http://schemas.openxmlformats.org/officeDocument/2006/relationships/hyperlink" Target="https://www.againstviolence.art/?fbclid=IwAR0CQuBL11yMUAoq1Kp1Dcah47ACdvf08zFId2WKcsVYQ9ibx-48ehEib7U" TargetMode="External"/><Relationship Id="rId6" Type="http://schemas.openxmlformats.org/officeDocument/2006/relationships/hyperlink" Target="https://www.lanacion.com.ar/2149900-el-tendedero-una-performance-feminista-se-instala-hoy-en-la-puerta-del-malba?fbclid=IwAR133UmAEVMVn78mYXD8XjqHs19EXNK6AvfR6eL5QxfGpOBy0-HyaRhwmLk" TargetMode="External"/><Relationship Id="rId7" Type="http://schemas.openxmlformats.org/officeDocument/2006/relationships/hyperlink" Target="https://www.facebook.com/sinmediosweb/videos/1954595781470306/" TargetMode="External"/><Relationship Id="rId8" Type="http://schemas.openxmlformats.org/officeDocument/2006/relationships/hyperlink" Target="https://www.facebook.com/NowThisHer/videos/1368415646622640/" TargetMode="External"/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www.luchadoras.mx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hyperlink" Target="https://scholarship.richmond.edu/invisibletrut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F79EA4-AC8C-4949-81D5-3BBA0862FC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>
                <a:latin typeface="Century Gothic" panose="020B0502020202020204" pitchFamily="34" charset="0"/>
                <a:cs typeface="Arial Hebrew Scholar" pitchFamily="2" charset="-79"/>
              </a:rPr>
              <a:t>Gender Violence and Course and Curriculum Design: Performing a Feminist Pedagogy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180851D-FCF6-DB45-A67D-B7CDA1DE7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409411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/>
              <a:t>									Dr. Erika </a:t>
            </a:r>
            <a:r>
              <a:rPr lang="en-US" sz="1400" dirty="0" err="1"/>
              <a:t>zimmermann</a:t>
            </a:r>
            <a:r>
              <a:rPr lang="en-US" sz="1400" dirty="0"/>
              <a:t> </a:t>
            </a:r>
            <a:r>
              <a:rPr lang="en-US" sz="1400" dirty="0" err="1"/>
              <a:t>damer</a:t>
            </a:r>
            <a:endParaRPr lang="en-US" sz="1400" dirty="0"/>
          </a:p>
          <a:p>
            <a:r>
              <a:rPr lang="en-US" sz="1400" dirty="0"/>
              <a:t>									Dr. Mariela </a:t>
            </a:r>
            <a:r>
              <a:rPr lang="en-US" sz="1400" dirty="0" err="1"/>
              <a:t>méndez</a:t>
            </a:r>
            <a:r>
              <a:rPr lang="en-US" sz="1400" dirty="0"/>
              <a:t>				</a:t>
            </a:r>
          </a:p>
          <a:p>
            <a:r>
              <a:rPr lang="en-US" sz="1400" dirty="0"/>
              <a:t>									Dr. </a:t>
            </a:r>
            <a:r>
              <a:rPr lang="en-US" sz="1400" dirty="0" err="1"/>
              <a:t>mari</a:t>
            </a:r>
            <a:r>
              <a:rPr lang="en-US" sz="1400" dirty="0"/>
              <a:t> lee Mifsud</a:t>
            </a:r>
          </a:p>
          <a:p>
            <a:r>
              <a:rPr lang="en-US" sz="1400" dirty="0"/>
              <a:t>Program in women, gender, and sexuality studies</a:t>
            </a:r>
          </a:p>
          <a:p>
            <a:r>
              <a:rPr lang="en-US" sz="1400" dirty="0"/>
              <a:t>university of </a:t>
            </a:r>
            <a:r>
              <a:rPr lang="en-US" sz="1400" dirty="0" err="1"/>
              <a:t>richmond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6083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EBAF76-76FC-5D42-927A-829467C7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Manifesto: Our Demands for Change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C98764D4-84EC-6242-A9B6-50933CB134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6496" y="2603500"/>
            <a:ext cx="4782820" cy="3416300"/>
          </a:xfrm>
        </p:spPr>
      </p:pic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0FA42662-545C-4048-8850-4C370B95F9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509" y="2603500"/>
            <a:ext cx="4782820" cy="3416300"/>
          </a:xfrm>
        </p:spPr>
      </p:pic>
    </p:spTree>
    <p:extLst>
      <p:ext uri="{BB962C8B-B14F-4D97-AF65-F5344CB8AC3E}">
        <p14:creationId xmlns:p14="http://schemas.microsoft.com/office/powerpoint/2010/main" val="188062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C701A3-F013-B041-921B-A5DF6BF7E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Feminist Pedagogy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Rhetorics</a:t>
            </a:r>
            <a:r>
              <a:rPr lang="en-US" dirty="0"/>
              <a:t> of Gender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11FBB4-73B8-CC47-9034-1BF27DA72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Collaborative Creation of Knowledge:</a:t>
            </a:r>
          </a:p>
          <a:p>
            <a:pPr lvl="1"/>
            <a:r>
              <a:rPr lang="en-US" dirty="0"/>
              <a:t>What is Gender? What is Violence? What </a:t>
            </a:r>
            <a:r>
              <a:rPr lang="en-US" dirty="0" err="1"/>
              <a:t>rhetorics</a:t>
            </a:r>
            <a:r>
              <a:rPr lang="en-US" dirty="0"/>
              <a:t>--text, context, artifacts, media, design, and technical, professional, corporate, political, legal, cultural, discourses—enable gender violence, resist gender violence, work to abolish the conditions of possibility for gender violence?</a:t>
            </a:r>
          </a:p>
          <a:p>
            <a:r>
              <a:rPr lang="en-US" dirty="0"/>
              <a:t>Equitable Power/Labor Distribution in Creating Knowledge</a:t>
            </a:r>
          </a:p>
          <a:p>
            <a:r>
              <a:rPr lang="en-US" dirty="0"/>
              <a:t>Oriented to both Academic and Public Scholarship</a:t>
            </a:r>
          </a:p>
          <a:p>
            <a:r>
              <a:rPr lang="en-US" dirty="0"/>
              <a:t>Intersectional Focus on Power and Justice</a:t>
            </a:r>
          </a:p>
          <a:p>
            <a:r>
              <a:rPr lang="en-US" dirty="0"/>
              <a:t>Collective Determination to Abolish Gender Violence</a:t>
            </a:r>
          </a:p>
        </p:txBody>
      </p:sp>
    </p:spTree>
    <p:extLst>
      <p:ext uri="{BB962C8B-B14F-4D97-AF65-F5344CB8AC3E}">
        <p14:creationId xmlns:p14="http://schemas.microsoft.com/office/powerpoint/2010/main" val="1202532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04780-73DA-004F-B3E3-D96E0525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Working Bibliography: Gender Violence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AEF3135-3E47-4040-B1E8-FC5099E46F5C}"/>
              </a:ext>
            </a:extLst>
          </p:cNvPr>
          <p:cNvSpPr/>
          <p:nvPr/>
        </p:nvSpPr>
        <p:spPr>
          <a:xfrm>
            <a:off x="3048000" y="310583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 pitchFamily="2" charset="0"/>
                <a:hlinkClick r:id="rId2"/>
              </a:rPr>
              <a:t>https://</a:t>
            </a:r>
            <a:r>
              <a:rPr lang="en-US" dirty="0" smtClean="0">
                <a:latin typeface="Helvetica" pitchFamily="2" charset="0"/>
                <a:hlinkClick r:id="rId2"/>
              </a:rPr>
              <a:t>docs.google.com/document/d/1n7zfsFbhBqzNkdfycozMDcF8YOmQ_fPRgnD2dK78myg/edit?usp=sharing</a:t>
            </a:r>
            <a:endParaRPr lang="en-US" dirty="0" smtClean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endParaRPr lang="en-US" dirty="0" smtClean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 smtClean="0">
                <a:latin typeface="Helvetica" pitchFamily="2" charset="0"/>
              </a:rPr>
              <a:t>These slides are posted at </a:t>
            </a:r>
            <a:r>
              <a:rPr lang="en-US" dirty="0" err="1" smtClean="0">
                <a:latin typeface="Helvetica" pitchFamily="2" charset="0"/>
              </a:rPr>
              <a:t>github.com</a:t>
            </a:r>
            <a:r>
              <a:rPr lang="en-US" dirty="0" smtClean="0">
                <a:latin typeface="Helvetica" pitchFamily="2" charset="0"/>
              </a:rPr>
              <a:t>/</a:t>
            </a:r>
            <a:r>
              <a:rPr lang="en-US" dirty="0" err="1" smtClean="0">
                <a:latin typeface="Helvetica" pitchFamily="2" charset="0"/>
              </a:rPr>
              <a:t>erika-zimmermann-damer</a:t>
            </a:r>
            <a:r>
              <a:rPr lang="en-US" dirty="0" smtClean="0">
                <a:latin typeface="Helvetica" pitchFamily="2" charset="0"/>
              </a:rPr>
              <a:t>/Lesley-University-Violence-against-Women-conference</a:t>
            </a:r>
            <a:endParaRPr lang="en-US" dirty="0"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85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9D011E-42AD-7F4C-90A1-E3B74310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Infusing Gender Violence Studies </a:t>
            </a:r>
            <a:br>
              <a:rPr lang="en-US" dirty="0"/>
            </a:br>
            <a:r>
              <a:rPr lang="en-US" dirty="0"/>
              <a:t>into </a:t>
            </a:r>
            <a:br>
              <a:rPr lang="en-US" dirty="0"/>
            </a:br>
            <a:r>
              <a:rPr lang="en-US" dirty="0"/>
              <a:t>Curriculum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98366B-C802-C547-B252-04B13CE4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Conducting an Academic Program Review on Why and How to Make Gender Violence an Academic Requirement in WGSS Major/Minor:</a:t>
            </a:r>
          </a:p>
          <a:p>
            <a:pPr lvl="1"/>
            <a:r>
              <a:rPr lang="en-US" dirty="0"/>
              <a:t>Gathering WGSS Faculty for Roundtables</a:t>
            </a:r>
          </a:p>
          <a:p>
            <a:pPr lvl="1"/>
            <a:r>
              <a:rPr lang="en-US" dirty="0"/>
              <a:t>Gathering Students for Roundtables</a:t>
            </a:r>
          </a:p>
          <a:p>
            <a:pPr lvl="1"/>
            <a:r>
              <a:rPr lang="en-US" dirty="0"/>
              <a:t>Gathering an Energized  Board for Meetings and Retreats</a:t>
            </a:r>
          </a:p>
          <a:p>
            <a:pPr lvl="1"/>
            <a:r>
              <a:rPr lang="en-US" dirty="0"/>
              <a:t>Gathering Resources</a:t>
            </a:r>
          </a:p>
          <a:p>
            <a:pPr lvl="2"/>
            <a:r>
              <a:rPr lang="en-US" dirty="0"/>
              <a:t>Hiring Visiting Scholars to advance the initiative</a:t>
            </a:r>
          </a:p>
          <a:p>
            <a:pPr lvl="3"/>
            <a:r>
              <a:rPr lang="en-US" dirty="0"/>
              <a:t>Dr. Debra </a:t>
            </a:r>
            <a:r>
              <a:rPr lang="en-US" dirty="0" err="1"/>
              <a:t>Bergoffen</a:t>
            </a:r>
            <a:r>
              <a:rPr lang="en-US" dirty="0"/>
              <a:t>, offering special topics seminars in “The Shame of Sexual Violence” and “Sexual Integrity as a Human Right”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and hosting </a:t>
            </a:r>
            <a:r>
              <a:rPr lang="en-US" dirty="0"/>
              <a:t>events to engage the study of Gender Violence: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7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C101E4-C10E-AC42-88C7-0DBE17D1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354" y="846668"/>
            <a:ext cx="8825659" cy="706964"/>
          </a:xfrm>
        </p:spPr>
        <p:txBody>
          <a:bodyPr/>
          <a:lstStyle/>
          <a:p>
            <a:pPr algn="ctr"/>
            <a:r>
              <a:rPr lang="en-US" dirty="0"/>
              <a:t>UR WGSS</a:t>
            </a:r>
            <a:br>
              <a:rPr lang="en-US" dirty="0"/>
            </a:br>
            <a:r>
              <a:rPr lang="en-US" dirty="0"/>
              <a:t>Gender Violence</a:t>
            </a:r>
            <a:br>
              <a:rPr lang="en-US" dirty="0"/>
            </a:br>
            <a:r>
              <a:rPr lang="en-US" dirty="0"/>
              <a:t>Events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="" xmlns:a16="http://schemas.microsoft.com/office/drawing/2014/main" id="{A40F7547-0E79-E24A-83B4-6045D18A81C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3618" b="3618"/>
          <a:stretch>
            <a:fillRect/>
          </a:stretch>
        </p:blipFill>
        <p:spPr>
          <a:xfrm>
            <a:off x="4804832" y="2375166"/>
            <a:ext cx="2690812" cy="3857625"/>
          </a:xfrm>
        </p:spPr>
      </p:pic>
      <p:pic>
        <p:nvPicPr>
          <p:cNvPr id="15" name="Picture Placeholder 14">
            <a:extLst>
              <a:ext uri="{FF2B5EF4-FFF2-40B4-BE49-F238E27FC236}">
                <a16:creationId xmlns="" xmlns:a16="http://schemas.microsoft.com/office/drawing/2014/main" id="{7366F79A-5AE5-5441-8C73-8C7B5174171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458" b="4458"/>
          <a:stretch>
            <a:fillRect/>
          </a:stretch>
        </p:blipFill>
        <p:spPr>
          <a:xfrm>
            <a:off x="8168250" y="2375166"/>
            <a:ext cx="2690812" cy="3787814"/>
          </a:xfrm>
        </p:spPr>
      </p:pic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053BE695-C595-9840-9801-DFB9EB900FAD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4458" b="4458"/>
          <a:stretch>
            <a:fillRect/>
          </a:stretch>
        </p:blipFill>
        <p:spPr>
          <a:xfrm>
            <a:off x="1441413" y="2375166"/>
            <a:ext cx="2690813" cy="3787775"/>
          </a:xfrm>
        </p:spPr>
      </p:pic>
    </p:spTree>
    <p:extLst>
      <p:ext uri="{BB962C8B-B14F-4D97-AF65-F5344CB8AC3E}">
        <p14:creationId xmlns:p14="http://schemas.microsoft.com/office/powerpoint/2010/main" val="316528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834360-8B4F-0442-9028-DA376FC7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Gender Violence Curriculum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FDB22B-CEDF-3249-B594-BD141BAD8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Designing a Major Elective Requirement in Gender Violence</a:t>
            </a:r>
          </a:p>
          <a:p>
            <a:r>
              <a:rPr lang="en-US" dirty="0"/>
              <a:t>Inviting faculty to revise approved WGSS courses to focus on gender violence: </a:t>
            </a:r>
            <a:r>
              <a:rPr lang="en-US" dirty="0">
                <a:hlinkClick r:id="rId2"/>
              </a:rPr>
              <a:t>https://docs.google.com/spreadsheets/d/1cOvvCa6Q8czYWKttwOCGatsR6F-4WGxMRaG2YxKQC2g/edit?usp=sharing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Developing New Courses in the Study of Gender Violence</a:t>
            </a:r>
          </a:p>
          <a:p>
            <a:pPr lvl="1"/>
            <a:r>
              <a:rPr lang="en-US" dirty="0"/>
              <a:t>Erika Damer, First Year Seminar, “</a:t>
            </a:r>
            <a:r>
              <a:rPr lang="en-US" dirty="0" smtClean="0"/>
              <a:t>Gender, Violence, Rome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Mariela Méndez, LALIS 497/WGSS Cross Listed Course, “Embodied Politics of Latin America”</a:t>
            </a:r>
          </a:p>
          <a:p>
            <a:pPr lvl="1"/>
            <a:r>
              <a:rPr lang="en-US" dirty="0"/>
              <a:t>Mari Lee Mifsud, RHCS 412/WGSS Cross Listed Course, “</a:t>
            </a:r>
            <a:r>
              <a:rPr lang="en-US" dirty="0" err="1"/>
              <a:t>Rhetorics</a:t>
            </a:r>
            <a:r>
              <a:rPr lang="en-US" dirty="0"/>
              <a:t> of Gender Violence, Resistance, and Abolition”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5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B2E2DA-952E-2543-A26C-1360E293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Rhetoric and Communication Studies Seminar 412:  </a:t>
            </a:r>
            <a:br>
              <a:rPr lang="en-US" dirty="0"/>
            </a:br>
            <a:r>
              <a:rPr lang="en-US" dirty="0" err="1"/>
              <a:t>Rhetorics</a:t>
            </a:r>
            <a:r>
              <a:rPr lang="en-US" dirty="0"/>
              <a:t> of Gender Violence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B7E86B-B4E2-E446-B49E-6DB9AE7B9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Conducting a Media Audit of Gender Violence discourses</a:t>
            </a:r>
          </a:p>
          <a:p>
            <a:r>
              <a:rPr lang="en-US" dirty="0"/>
              <a:t>Charting the Meta Data of the Media Audit  </a:t>
            </a:r>
            <a:r>
              <a:rPr lang="en-US" dirty="0">
                <a:hlinkClick r:id="rId2"/>
              </a:rPr>
              <a:t>https://docs.google.com/spreadsheets/d/1sS5dfuNFfoQsIoFih8iXusOau7qsWY_Nl8zCwTdAPBg/edit?usp=sharing</a:t>
            </a:r>
            <a:endParaRPr lang="en-US" dirty="0"/>
          </a:p>
          <a:p>
            <a:r>
              <a:rPr lang="en-US" dirty="0"/>
              <a:t>Reading Mary Beard’s </a:t>
            </a:r>
            <a:r>
              <a:rPr lang="en-US" i="1" dirty="0"/>
              <a:t>Women &amp; Power</a:t>
            </a:r>
            <a:r>
              <a:rPr lang="en-US" dirty="0"/>
              <a:t>: </a:t>
            </a:r>
            <a:r>
              <a:rPr lang="en-US" i="1" dirty="0"/>
              <a:t>A Manifesto</a:t>
            </a:r>
            <a:r>
              <a:rPr lang="en-US" dirty="0"/>
              <a:t>; Kate Manne’s </a:t>
            </a:r>
            <a:r>
              <a:rPr lang="en-US" i="1" dirty="0"/>
              <a:t>Down Girl: The Logic of Misogyny</a:t>
            </a:r>
            <a:r>
              <a:rPr lang="en-US" dirty="0"/>
              <a:t>; Sara Ahmed, </a:t>
            </a:r>
            <a:r>
              <a:rPr lang="en-US" i="1" dirty="0"/>
              <a:t>Living a Feminist Life; </a:t>
            </a:r>
            <a:r>
              <a:rPr lang="en-US" i="1" dirty="0" err="1"/>
              <a:t>Cixous</a:t>
            </a:r>
            <a:r>
              <a:rPr lang="en-US" i="1" dirty="0"/>
              <a:t>, “Sorties,” and “Laugh of Medusa"</a:t>
            </a:r>
            <a:endParaRPr lang="en-US" dirty="0"/>
          </a:p>
          <a:p>
            <a:r>
              <a:rPr lang="en-US" dirty="0"/>
              <a:t>Discerning tropes of Gender Violence, Resistance, and Abolition in both the Gender Violence Media Audit and Beard, Manne, Ahmed, </a:t>
            </a:r>
            <a:r>
              <a:rPr lang="en-US" dirty="0" err="1"/>
              <a:t>Cixous</a:t>
            </a:r>
            <a:r>
              <a:rPr lang="en-US" dirty="0"/>
              <a:t>.</a:t>
            </a:r>
          </a:p>
          <a:p>
            <a:r>
              <a:rPr lang="en-US" dirty="0"/>
              <a:t>Creating a way to exhibit </a:t>
            </a:r>
            <a:r>
              <a:rPr lang="en-US" dirty="0" err="1"/>
              <a:t>Rhetorics</a:t>
            </a:r>
            <a:r>
              <a:rPr lang="en-US" dirty="0"/>
              <a:t> of Gender Violence, Resistance, and Abolition in a public forum</a:t>
            </a:r>
          </a:p>
        </p:txBody>
      </p:sp>
    </p:spTree>
    <p:extLst>
      <p:ext uri="{BB962C8B-B14F-4D97-AF65-F5344CB8AC3E}">
        <p14:creationId xmlns:p14="http://schemas.microsoft.com/office/powerpoint/2010/main" val="181416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88C67A-1268-3D46-9D51-18CEDD8E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Year Seminar</a:t>
            </a:r>
            <a:br>
              <a:rPr lang="en-US" dirty="0"/>
            </a:br>
            <a:r>
              <a:rPr lang="en-US" dirty="0" smtClean="0"/>
              <a:t>Gender, Violence</a:t>
            </a:r>
            <a:r>
              <a:rPr lang="en-US" smtClean="0"/>
              <a:t>, Rome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1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E63A33-345D-A649-809C-758FFC63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Latin American, Latino, Iberian Studies 497: Embodied Politics in Latin America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BBBA34-0880-6F46-B712-9B0E9EF57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repertoire of embodied practices that grapple with the tensions between socially inscribed corporeal regulation and the imaginative and political possibilities of the performative.</a:t>
            </a:r>
          </a:p>
          <a:p>
            <a:r>
              <a:rPr lang="en-US" dirty="0"/>
              <a:t>Two-fold analysis: the alarming rates of femicides and </a:t>
            </a:r>
            <a:r>
              <a:rPr lang="en-US" dirty="0" err="1"/>
              <a:t>travesticides</a:t>
            </a:r>
            <a:r>
              <a:rPr lang="en-US" dirty="0"/>
              <a:t> throughout Latin America, and the sexual assault crisis on college campuses.</a:t>
            </a:r>
          </a:p>
          <a:p>
            <a:r>
              <a:rPr lang="en-US" dirty="0"/>
              <a:t>Reading Marcela Lagarde’s coinage of the term ”femicide” and Rita </a:t>
            </a:r>
            <a:r>
              <a:rPr lang="en-US" dirty="0" err="1"/>
              <a:t>Segato’s</a:t>
            </a:r>
            <a:r>
              <a:rPr lang="en-US" dirty="0"/>
              <a:t> analysis of the femicides in Ciudad Juárez, México.</a:t>
            </a:r>
          </a:p>
          <a:p>
            <a:r>
              <a:rPr lang="en-US" dirty="0"/>
              <a:t>Enacting embodied forms of knowing and resisting.</a:t>
            </a:r>
          </a:p>
          <a:p>
            <a:r>
              <a:rPr lang="en-US" dirty="0"/>
              <a:t>A pedagogy of care, shared experiences, and community building.</a:t>
            </a:r>
          </a:p>
        </p:txBody>
      </p:sp>
    </p:spTree>
    <p:extLst>
      <p:ext uri="{BB962C8B-B14F-4D97-AF65-F5344CB8AC3E}">
        <p14:creationId xmlns:p14="http://schemas.microsoft.com/office/powerpoint/2010/main" val="288296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9C4747-6D3F-5A47-B18E-EA16591F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567675"/>
          </a:xfrm>
        </p:spPr>
        <p:txBody>
          <a:bodyPr/>
          <a:lstStyle/>
          <a:p>
            <a:r>
              <a:rPr lang="en-US" sz="2800" dirty="0"/>
              <a:t>Protest &amp; Resistance through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75D4CD8-0667-714C-AE84-EE60F01C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798" y="1865870"/>
            <a:ext cx="8825659" cy="4596714"/>
          </a:xfrm>
        </p:spPr>
        <p:txBody>
          <a:bodyPr>
            <a:normAutofit fontScale="25000" lnSpcReduction="20000"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sz="4500" dirty="0">
                <a:hlinkClick r:id="rId2"/>
              </a:rPr>
              <a:t>https://www.luchadoras.mx/</a:t>
            </a:r>
            <a:endParaRPr lang="en-US" sz="4500" dirty="0"/>
          </a:p>
          <a:p>
            <a:endParaRPr lang="en-US" sz="4500" dirty="0"/>
          </a:p>
          <a:p>
            <a:r>
              <a:rPr lang="en-US" sz="4500" dirty="0">
                <a:solidFill>
                  <a:schemeClr val="accent1"/>
                </a:solidFill>
              </a:rPr>
              <a:t>Ni Una </a:t>
            </a:r>
            <a:r>
              <a:rPr lang="en-US" sz="4500" dirty="0" err="1">
                <a:solidFill>
                  <a:schemeClr val="accent1"/>
                </a:solidFill>
              </a:rPr>
              <a:t>Menos</a:t>
            </a:r>
            <a:r>
              <a:rPr lang="en-US" sz="4500" dirty="0">
                <a:solidFill>
                  <a:schemeClr val="accent1"/>
                </a:solidFill>
              </a:rPr>
              <a:t> &amp; “</a:t>
            </a:r>
            <a:r>
              <a:rPr lang="en-US" sz="4500" dirty="0" err="1">
                <a:solidFill>
                  <a:schemeClr val="accent1"/>
                </a:solidFill>
              </a:rPr>
              <a:t>Operación</a:t>
            </a:r>
            <a:r>
              <a:rPr lang="en-US" sz="4500" dirty="0">
                <a:solidFill>
                  <a:schemeClr val="accent1"/>
                </a:solidFill>
              </a:rPr>
              <a:t> </a:t>
            </a:r>
            <a:r>
              <a:rPr lang="en-US" sz="4500" dirty="0" err="1">
                <a:solidFill>
                  <a:schemeClr val="accent1"/>
                </a:solidFill>
              </a:rPr>
              <a:t>Araña</a:t>
            </a:r>
            <a:r>
              <a:rPr lang="en-US" sz="4500">
                <a:solidFill>
                  <a:schemeClr val="accent1"/>
                </a:solidFill>
              </a:rPr>
              <a:t>” </a:t>
            </a:r>
            <a:r>
              <a:rPr lang="en-US" sz="4500" dirty="0">
                <a:solidFill>
                  <a:schemeClr val="accent1"/>
                </a:solidFill>
              </a:rPr>
              <a:t>(”Operation Spider”)</a:t>
            </a:r>
          </a:p>
          <a:p>
            <a:r>
              <a:rPr lang="en-US" sz="4500" dirty="0">
                <a:solidFill>
                  <a:schemeClr val="accent1"/>
                </a:solidFill>
                <a:hlinkClick r:id="rId3"/>
              </a:rPr>
              <a:t>https://www.facebook.com/comunicacion.emergentes/videos/1048052255358313/</a:t>
            </a:r>
            <a:endParaRPr lang="en-US" sz="4500" dirty="0">
              <a:solidFill>
                <a:schemeClr val="accent1"/>
              </a:solidFill>
            </a:endParaRPr>
          </a:p>
          <a:p>
            <a:endParaRPr lang="en-US" sz="4500" dirty="0">
              <a:solidFill>
                <a:schemeClr val="accent1"/>
              </a:solidFill>
            </a:endParaRPr>
          </a:p>
          <a:p>
            <a:r>
              <a:rPr lang="en-US" sz="4500" dirty="0">
                <a:solidFill>
                  <a:schemeClr val="accent1"/>
                </a:solidFill>
              </a:rPr>
              <a:t>Melissa </a:t>
            </a:r>
            <a:r>
              <a:rPr lang="en-US" sz="4500" dirty="0" err="1">
                <a:solidFill>
                  <a:schemeClr val="accent1"/>
                </a:solidFill>
              </a:rPr>
              <a:t>Lozada</a:t>
            </a:r>
            <a:r>
              <a:rPr lang="en-US" sz="4500" dirty="0">
                <a:solidFill>
                  <a:schemeClr val="accent1"/>
                </a:solidFill>
              </a:rPr>
              <a:t>-Oliva – “My Spanish”</a:t>
            </a:r>
          </a:p>
          <a:p>
            <a:r>
              <a:rPr lang="en-US" sz="4500" dirty="0">
                <a:solidFill>
                  <a:schemeClr val="accent1"/>
                </a:solidFill>
                <a:hlinkClick r:id="rId4"/>
              </a:rPr>
              <a:t>https://www.youtube.com/watch?v=fE-c4Bj_RT0</a:t>
            </a:r>
            <a:endParaRPr lang="en-US" sz="4500" dirty="0">
              <a:solidFill>
                <a:schemeClr val="accent1"/>
              </a:solidFill>
            </a:endParaRPr>
          </a:p>
          <a:p>
            <a:endParaRPr lang="en-US" sz="4500" dirty="0">
              <a:solidFill>
                <a:schemeClr val="accent1"/>
              </a:solidFill>
            </a:endParaRPr>
          </a:p>
          <a:p>
            <a:r>
              <a:rPr lang="en-US" sz="4500" dirty="0">
                <a:solidFill>
                  <a:schemeClr val="accent1"/>
                </a:solidFill>
              </a:rPr>
              <a:t>Mónica Mayer &amp; “El </a:t>
            </a:r>
            <a:r>
              <a:rPr lang="en-US" sz="4500" dirty="0" err="1">
                <a:solidFill>
                  <a:schemeClr val="accent1"/>
                </a:solidFill>
              </a:rPr>
              <a:t>Tendedero</a:t>
            </a:r>
            <a:r>
              <a:rPr lang="en-US" sz="4500" dirty="0">
                <a:solidFill>
                  <a:schemeClr val="accent1"/>
                </a:solidFill>
              </a:rPr>
              <a:t>” (“The Clothesline”)</a:t>
            </a:r>
          </a:p>
          <a:p>
            <a:r>
              <a:rPr lang="en-US" sz="4500" dirty="0">
                <a:hlinkClick r:id="rId5"/>
              </a:rPr>
              <a:t>https://www.againstviolence.art/?fbclid=IwAR0CQuBL11yMUAoq1Kp1Dcah47ACdvf08zFId2WKcsVYQ9ibx-48ehEib7U</a:t>
            </a:r>
            <a:endParaRPr lang="en-US" sz="4500" dirty="0"/>
          </a:p>
          <a:p>
            <a:r>
              <a:rPr lang="en-US" sz="4500" dirty="0">
                <a:hlinkClick r:id="rId6"/>
              </a:rPr>
              <a:t>https://www.lanacion.com.ar/2149900-el-tendedero-una-performance-feminista-se-instala-hoy-en-la-puerta-del-malba?fbclid=IwAR133UmAEVMVn78mYXD8XjqHs19EXNK6AvfR6eL5QxfGpOBy0-HyaRhwmLk</a:t>
            </a:r>
            <a:endParaRPr lang="en-US" sz="4500" dirty="0"/>
          </a:p>
          <a:p>
            <a:endParaRPr lang="en-US" sz="4500" dirty="0"/>
          </a:p>
          <a:p>
            <a:r>
              <a:rPr lang="en-US" sz="4500" dirty="0">
                <a:solidFill>
                  <a:schemeClr val="accent1"/>
                </a:solidFill>
              </a:rPr>
              <a:t>Others:</a:t>
            </a:r>
          </a:p>
          <a:p>
            <a:r>
              <a:rPr lang="en-US" sz="4500" dirty="0">
                <a:solidFill>
                  <a:schemeClr val="accent1"/>
                </a:solidFill>
                <a:hlinkClick r:id="rId7"/>
              </a:rPr>
              <a:t>https://www.facebook.com/sinmediosweb/videos/1954595781470306/</a:t>
            </a:r>
            <a:endParaRPr lang="en-US" sz="4500" dirty="0">
              <a:solidFill>
                <a:schemeClr val="accent1"/>
              </a:solidFill>
            </a:endParaRPr>
          </a:p>
          <a:p>
            <a:r>
              <a:rPr lang="en-US" sz="4500" dirty="0">
                <a:solidFill>
                  <a:schemeClr val="accent1"/>
                </a:solidFill>
                <a:hlinkClick r:id="rId8"/>
              </a:rPr>
              <a:t>https://www.facebook.com/NowThisHer/videos/1368415646622640/</a:t>
            </a:r>
            <a:endParaRPr lang="en-US" sz="4500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6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F3E134-E05C-A141-9E0A-EE04C238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Archive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F2EDEAFF-8D79-DE48-A816-15A1548AA2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729" b="2729"/>
          <a:stretch>
            <a:fillRect/>
          </a:stretch>
        </p:blipFill>
        <p:spPr>
          <a:xfrm>
            <a:off x="6548438" y="692150"/>
            <a:ext cx="3856037" cy="5634038"/>
          </a:xfr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3FFB673-2028-AF4C-A447-907BFB0C0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sng" dirty="0">
                <a:hlinkClick r:id="rId3"/>
              </a:rPr>
              <a:t>https://scholarship.richmond.edu/invisibletruth/</a:t>
            </a:r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253</TotalTime>
  <Words>581</Words>
  <Application>Microsoft Macintosh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Hebrew Scholar</vt:lpstr>
      <vt:lpstr>Century Gothic</vt:lpstr>
      <vt:lpstr>Helvetica</vt:lpstr>
      <vt:lpstr>Wingdings 3</vt:lpstr>
      <vt:lpstr>Arial</vt:lpstr>
      <vt:lpstr>Ion Boardroom</vt:lpstr>
      <vt:lpstr>Gender Violence and Course and Curriculum Design: Performing a Feminist Pedagogy</vt:lpstr>
      <vt:lpstr>Infusing Gender Violence Studies  into  Curriculum Design</vt:lpstr>
      <vt:lpstr>UR WGSS Gender Violence Events</vt:lpstr>
      <vt:lpstr>Gender Violence Curriculum Development</vt:lpstr>
      <vt:lpstr>Rhetoric and Communication Studies Seminar 412:   Rhetorics of Gender Violence</vt:lpstr>
      <vt:lpstr>First Year Seminar Gender, Violence, Rome </vt:lpstr>
      <vt:lpstr>Latin American, Latino, Iberian Studies 497: Embodied Politics in Latin America </vt:lpstr>
      <vt:lpstr>Protest &amp; Resistance through Performance</vt:lpstr>
      <vt:lpstr>Digital Archive</vt:lpstr>
      <vt:lpstr>Manifesto: Our Demands for Change</vt:lpstr>
      <vt:lpstr>Feminist Pedagogy   Rhetorics of Gender Violence</vt:lpstr>
      <vt:lpstr>Working Bibliography: Gender Violence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Violence and Course and Curriculum Design: Performing a Feminist Pedagogy</dc:title>
  <dc:creator>Microsoft Office User</dc:creator>
  <cp:lastModifiedBy>Damer, Erika</cp:lastModifiedBy>
  <cp:revision>37</cp:revision>
  <dcterms:created xsi:type="dcterms:W3CDTF">2018-11-01T23:44:48Z</dcterms:created>
  <dcterms:modified xsi:type="dcterms:W3CDTF">2018-11-09T03:41:10Z</dcterms:modified>
</cp:coreProperties>
</file>